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  <p:sldMasterId id="2147483756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4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4CA45-27BF-45B9-A7F5-B44F3F0B0D2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0C3E3ADD-D5C6-4F24-B55A-0AEF93B65360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cs typeface="Aharoni" pitchFamily="2" charset="-79"/>
            </a:rPr>
            <a:t>In the ICC press release, two reasons were pointed out to decide to continue with D/L system. </a:t>
          </a:r>
          <a:endParaRPr lang="en-US" dirty="0">
            <a:solidFill>
              <a:srgbClr val="002060"/>
            </a:solidFill>
            <a:cs typeface="Aharoni" pitchFamily="2" charset="-79"/>
          </a:endParaRPr>
        </a:p>
      </dgm:t>
    </dgm:pt>
    <dgm:pt modelId="{7D771A7F-ACA7-4E19-B2E2-1D51AB49BEC2}" type="parTrans" cxnId="{EBED09FE-1A89-4636-9642-67E00662D189}">
      <dgm:prSet/>
      <dgm:spPr/>
      <dgm:t>
        <a:bodyPr/>
        <a:lstStyle/>
        <a:p>
          <a:endParaRPr lang="en-US"/>
        </a:p>
      </dgm:t>
    </dgm:pt>
    <dgm:pt modelId="{5D2A915F-08A5-4E5A-B777-963B3EF26091}" type="sibTrans" cxnId="{EBED09FE-1A89-4636-9642-67E00662D189}">
      <dgm:prSet/>
      <dgm:spPr/>
      <dgm:t>
        <a:bodyPr/>
        <a:lstStyle/>
        <a:p>
          <a:endParaRPr lang="en-US"/>
        </a:p>
      </dgm:t>
    </dgm:pt>
    <dgm:pt modelId="{25273842-5531-4DB2-91C6-EDF936F02276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There are no evidences of significant flaws in D/L system</a:t>
          </a:r>
          <a:endParaRPr lang="en-US" dirty="0">
            <a:solidFill>
              <a:schemeClr val="accent2"/>
            </a:solidFill>
          </a:endParaRPr>
        </a:p>
      </dgm:t>
    </dgm:pt>
    <dgm:pt modelId="{1F8F1E3A-6CA6-4A13-AC10-9D78BF157519}" type="parTrans" cxnId="{3B77E999-C28E-46C7-996C-63483FC3140D}">
      <dgm:prSet/>
      <dgm:spPr/>
      <dgm:t>
        <a:bodyPr/>
        <a:lstStyle/>
        <a:p>
          <a:endParaRPr lang="en-US"/>
        </a:p>
      </dgm:t>
    </dgm:pt>
    <dgm:pt modelId="{1D894638-B97D-4A53-BBC9-C6900EF1F5A9}" type="sibTrans" cxnId="{3B77E999-C28E-46C7-996C-63483FC3140D}">
      <dgm:prSet/>
      <dgm:spPr/>
      <dgm:t>
        <a:bodyPr/>
        <a:lstStyle/>
        <a:p>
          <a:endParaRPr lang="en-US"/>
        </a:p>
      </dgm:t>
    </dgm:pt>
    <dgm:pt modelId="{0C8BEBCB-0E8F-404C-846D-DEB49568999B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No improvements could be offered by the use of VJD method</a:t>
          </a:r>
          <a:endParaRPr lang="en-US" dirty="0">
            <a:solidFill>
              <a:schemeClr val="accent2"/>
            </a:solidFill>
          </a:endParaRPr>
        </a:p>
      </dgm:t>
    </dgm:pt>
    <dgm:pt modelId="{82AD8966-18EF-4A15-933E-DA270BF9523C}" type="parTrans" cxnId="{305D92AB-4B09-4D66-ABAC-B5848266D76A}">
      <dgm:prSet/>
      <dgm:spPr/>
      <dgm:t>
        <a:bodyPr/>
        <a:lstStyle/>
        <a:p>
          <a:endParaRPr lang="en-US"/>
        </a:p>
      </dgm:t>
    </dgm:pt>
    <dgm:pt modelId="{72985E2F-5C99-401F-8843-7A2939718FE9}" type="sibTrans" cxnId="{305D92AB-4B09-4D66-ABAC-B5848266D76A}">
      <dgm:prSet/>
      <dgm:spPr/>
      <dgm:t>
        <a:bodyPr/>
        <a:lstStyle/>
        <a:p>
          <a:endParaRPr lang="en-US"/>
        </a:p>
      </dgm:t>
    </dgm:pt>
    <dgm:pt modelId="{DD5A0F15-959C-488E-ACD3-539F8F116FE2}">
      <dgm:prSet/>
      <dgm:spPr/>
      <dgm:t>
        <a:bodyPr/>
        <a:lstStyle/>
        <a:p>
          <a:pPr rtl="0"/>
          <a:r>
            <a:rPr lang="en-US" dirty="0" smtClean="0"/>
            <a:t>The committee also expressed satisfaction over the thoroughness and independence of the report submitted by the reviewer.</a:t>
          </a:r>
          <a:endParaRPr lang="en-US" dirty="0"/>
        </a:p>
      </dgm:t>
    </dgm:pt>
    <dgm:pt modelId="{5DC87C7D-19E5-4714-8DE6-FF7F1A2BE89E}" type="parTrans" cxnId="{F4C77633-3E6E-407A-9D3D-23AD4A944801}">
      <dgm:prSet/>
      <dgm:spPr/>
      <dgm:t>
        <a:bodyPr/>
        <a:lstStyle/>
        <a:p>
          <a:endParaRPr lang="en-US"/>
        </a:p>
      </dgm:t>
    </dgm:pt>
    <dgm:pt modelId="{45192A18-1AAD-4DFC-8EBC-0CB4DF02821A}" type="sibTrans" cxnId="{F4C77633-3E6E-407A-9D3D-23AD4A944801}">
      <dgm:prSet/>
      <dgm:spPr/>
      <dgm:t>
        <a:bodyPr/>
        <a:lstStyle/>
        <a:p>
          <a:endParaRPr lang="en-US"/>
        </a:p>
      </dgm:t>
    </dgm:pt>
    <dgm:pt modelId="{EB2D7817-0A81-4D83-8129-8AC1C338A68B}" type="pres">
      <dgm:prSet presAssocID="{D284CA45-27BF-45B9-A7F5-B44F3F0B0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0B751-B76A-425A-80D8-8454B7C096B5}" type="pres">
      <dgm:prSet presAssocID="{0C3E3ADD-D5C6-4F24-B55A-0AEF93B65360}" presName="parentText" presStyleLbl="node1" presStyleIdx="0" presStyleCnt="4" custLinFactY="-28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4D41-A001-44B6-B79A-76485845D68D}" type="pres">
      <dgm:prSet presAssocID="{5D2A915F-08A5-4E5A-B777-963B3EF26091}" presName="spacer" presStyleCnt="0"/>
      <dgm:spPr/>
    </dgm:pt>
    <dgm:pt modelId="{A261726E-74B3-4AD3-ACD2-0D4D78AA18BB}" type="pres">
      <dgm:prSet presAssocID="{25273842-5531-4DB2-91C6-EDF936F0227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E8238-0326-4843-A670-86B80E0160A7}" type="pres">
      <dgm:prSet presAssocID="{1D894638-B97D-4A53-BBC9-C6900EF1F5A9}" presName="spacer" presStyleCnt="0"/>
      <dgm:spPr/>
    </dgm:pt>
    <dgm:pt modelId="{62B4F82A-559F-4BDB-8E61-D6191063BDFC}" type="pres">
      <dgm:prSet presAssocID="{0C8BEBCB-0E8F-404C-846D-DEB4956899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6FB7F-433A-410F-9CD2-97E5C5A4E715}" type="pres">
      <dgm:prSet presAssocID="{72985E2F-5C99-401F-8843-7A2939718FE9}" presName="spacer" presStyleCnt="0"/>
      <dgm:spPr/>
    </dgm:pt>
    <dgm:pt modelId="{E6037081-C2C4-4174-8F7E-E8969BF57642}" type="pres">
      <dgm:prSet presAssocID="{DD5A0F15-959C-488E-ACD3-539F8F116F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CF558-D66C-417D-9E99-967A29515229}" type="presOf" srcId="{0C3E3ADD-D5C6-4F24-B55A-0AEF93B65360}" destId="{4780B751-B76A-425A-80D8-8454B7C096B5}" srcOrd="0" destOrd="0" presId="urn:microsoft.com/office/officeart/2005/8/layout/vList2"/>
    <dgm:cxn modelId="{02BE2F07-443B-4E2C-999F-C22646C5F88F}" type="presOf" srcId="{25273842-5531-4DB2-91C6-EDF936F02276}" destId="{A261726E-74B3-4AD3-ACD2-0D4D78AA18BB}" srcOrd="0" destOrd="0" presId="urn:microsoft.com/office/officeart/2005/8/layout/vList2"/>
    <dgm:cxn modelId="{305D92AB-4B09-4D66-ABAC-B5848266D76A}" srcId="{D284CA45-27BF-45B9-A7F5-B44F3F0B0D28}" destId="{0C8BEBCB-0E8F-404C-846D-DEB49568999B}" srcOrd="2" destOrd="0" parTransId="{82AD8966-18EF-4A15-933E-DA270BF9523C}" sibTransId="{72985E2F-5C99-401F-8843-7A2939718FE9}"/>
    <dgm:cxn modelId="{69CBBB8E-1975-49F7-ACDC-8DDB786EEE7D}" type="presOf" srcId="{0C8BEBCB-0E8F-404C-846D-DEB49568999B}" destId="{62B4F82A-559F-4BDB-8E61-D6191063BDFC}" srcOrd="0" destOrd="0" presId="urn:microsoft.com/office/officeart/2005/8/layout/vList2"/>
    <dgm:cxn modelId="{9902745D-E8E4-411E-93FC-22EF2A520EDB}" type="presOf" srcId="{D284CA45-27BF-45B9-A7F5-B44F3F0B0D28}" destId="{EB2D7817-0A81-4D83-8129-8AC1C338A68B}" srcOrd="0" destOrd="0" presId="urn:microsoft.com/office/officeart/2005/8/layout/vList2"/>
    <dgm:cxn modelId="{EBED09FE-1A89-4636-9642-67E00662D189}" srcId="{D284CA45-27BF-45B9-A7F5-B44F3F0B0D28}" destId="{0C3E3ADD-D5C6-4F24-B55A-0AEF93B65360}" srcOrd="0" destOrd="0" parTransId="{7D771A7F-ACA7-4E19-B2E2-1D51AB49BEC2}" sibTransId="{5D2A915F-08A5-4E5A-B777-963B3EF26091}"/>
    <dgm:cxn modelId="{3B77E999-C28E-46C7-996C-63483FC3140D}" srcId="{D284CA45-27BF-45B9-A7F5-B44F3F0B0D28}" destId="{25273842-5531-4DB2-91C6-EDF936F02276}" srcOrd="1" destOrd="0" parTransId="{1F8F1E3A-6CA6-4A13-AC10-9D78BF157519}" sibTransId="{1D894638-B97D-4A53-BBC9-C6900EF1F5A9}"/>
    <dgm:cxn modelId="{CB119B6C-022D-45DF-8EDD-2E2ED089A55B}" type="presOf" srcId="{DD5A0F15-959C-488E-ACD3-539F8F116FE2}" destId="{E6037081-C2C4-4174-8F7E-E8969BF57642}" srcOrd="0" destOrd="0" presId="urn:microsoft.com/office/officeart/2005/8/layout/vList2"/>
    <dgm:cxn modelId="{F4C77633-3E6E-407A-9D3D-23AD4A944801}" srcId="{D284CA45-27BF-45B9-A7F5-B44F3F0B0D28}" destId="{DD5A0F15-959C-488E-ACD3-539F8F116FE2}" srcOrd="3" destOrd="0" parTransId="{5DC87C7D-19E5-4714-8DE6-FF7F1A2BE89E}" sibTransId="{45192A18-1AAD-4DFC-8EBC-0CB4DF02821A}"/>
    <dgm:cxn modelId="{F7115C99-A317-45DA-B0FA-B943389B1EA6}" type="presParOf" srcId="{EB2D7817-0A81-4D83-8129-8AC1C338A68B}" destId="{4780B751-B76A-425A-80D8-8454B7C096B5}" srcOrd="0" destOrd="0" presId="urn:microsoft.com/office/officeart/2005/8/layout/vList2"/>
    <dgm:cxn modelId="{6726F026-4D1D-48B6-95D2-83427D84A713}" type="presParOf" srcId="{EB2D7817-0A81-4D83-8129-8AC1C338A68B}" destId="{4C244D41-A001-44B6-B79A-76485845D68D}" srcOrd="1" destOrd="0" presId="urn:microsoft.com/office/officeart/2005/8/layout/vList2"/>
    <dgm:cxn modelId="{D5208404-C531-46AF-866A-2EC1925D55E3}" type="presParOf" srcId="{EB2D7817-0A81-4D83-8129-8AC1C338A68B}" destId="{A261726E-74B3-4AD3-ACD2-0D4D78AA18BB}" srcOrd="2" destOrd="0" presId="urn:microsoft.com/office/officeart/2005/8/layout/vList2"/>
    <dgm:cxn modelId="{52DDDD29-2329-4FCC-842F-BB8C7620D10F}" type="presParOf" srcId="{EB2D7817-0A81-4D83-8129-8AC1C338A68B}" destId="{9C8E8238-0326-4843-A670-86B80E0160A7}" srcOrd="3" destOrd="0" presId="urn:microsoft.com/office/officeart/2005/8/layout/vList2"/>
    <dgm:cxn modelId="{9085FB76-E5EA-47C3-8999-18AB14ADFDAD}" type="presParOf" srcId="{EB2D7817-0A81-4D83-8129-8AC1C338A68B}" destId="{62B4F82A-559F-4BDB-8E61-D6191063BDFC}" srcOrd="4" destOrd="0" presId="urn:microsoft.com/office/officeart/2005/8/layout/vList2"/>
    <dgm:cxn modelId="{5F363653-AEAB-4639-94B7-1747EB295519}" type="presParOf" srcId="{EB2D7817-0A81-4D83-8129-8AC1C338A68B}" destId="{9AA6FB7F-433A-410F-9CD2-97E5C5A4E715}" srcOrd="5" destOrd="0" presId="urn:microsoft.com/office/officeart/2005/8/layout/vList2"/>
    <dgm:cxn modelId="{F2DB8583-85F7-4CA6-8276-18E10BD9F464}" type="presParOf" srcId="{EB2D7817-0A81-4D83-8129-8AC1C338A68B}" destId="{E6037081-C2C4-4174-8F7E-E8969BF57642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C39B5-C66B-4AB5-8F7D-C33041A3EA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3ED11-1266-4A37-9DEE-69A77ED3E3C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dirty="0" smtClean="0"/>
            <a:t>There are clear evidences of significant flaws in D/L results.  </a:t>
          </a:r>
          <a:endParaRPr lang="en-US" sz="2000" dirty="0"/>
        </a:p>
      </dgm:t>
    </dgm:pt>
    <dgm:pt modelId="{032F0D24-A256-473B-94F3-E03568055CCE}" type="parTrans" cxnId="{20C251E5-4D24-4A63-88D5-DB5F5CB85CFA}">
      <dgm:prSet/>
      <dgm:spPr/>
      <dgm:t>
        <a:bodyPr/>
        <a:lstStyle/>
        <a:p>
          <a:endParaRPr lang="en-US"/>
        </a:p>
      </dgm:t>
    </dgm:pt>
    <dgm:pt modelId="{6F2A21BC-DD01-4C25-8CCC-510005CF3445}" type="sibTrans" cxnId="{20C251E5-4D24-4A63-88D5-DB5F5CB85CFA}">
      <dgm:prSet/>
      <dgm:spPr/>
      <dgm:t>
        <a:bodyPr/>
        <a:lstStyle/>
        <a:p>
          <a:endParaRPr lang="en-US"/>
        </a:p>
      </dgm:t>
    </dgm:pt>
    <dgm:pt modelId="{A4EACD42-7211-4562-8C67-0DFF50947F8E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Somehow the creators have developed an impression in the whole cricket community that it is a highly robust system, both mathematically and statistically  </a:t>
          </a:r>
          <a:endParaRPr lang="en-US" dirty="0"/>
        </a:p>
      </dgm:t>
    </dgm:pt>
    <dgm:pt modelId="{F31E621C-84CE-4A6E-A70B-2C56510FFF3B}" type="parTrans" cxnId="{6DC814B0-FBF7-4F4C-948B-863C03DE900C}">
      <dgm:prSet/>
      <dgm:spPr/>
      <dgm:t>
        <a:bodyPr/>
        <a:lstStyle/>
        <a:p>
          <a:endParaRPr lang="en-US"/>
        </a:p>
      </dgm:t>
    </dgm:pt>
    <dgm:pt modelId="{5403AA70-9163-4D0B-8BE0-5CB8FD96CD92}" type="sibTrans" cxnId="{6DC814B0-FBF7-4F4C-948B-863C03DE900C}">
      <dgm:prSet/>
      <dgm:spPr/>
      <dgm:t>
        <a:bodyPr/>
        <a:lstStyle/>
        <a:p>
          <a:endParaRPr lang="en-US"/>
        </a:p>
      </dgm:t>
    </dgm:pt>
    <dgm:pt modelId="{E2284E28-48FC-4C8C-8E9F-1AB5BCB6C32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The general inherent fear of people for mathematics discourages them from questioning D/L system beyond a limit</a:t>
          </a:r>
          <a:endParaRPr lang="en-US" dirty="0"/>
        </a:p>
      </dgm:t>
    </dgm:pt>
    <dgm:pt modelId="{C239D766-B0D5-473C-9501-82E9DC2E5C7C}" type="parTrans" cxnId="{05ADF199-8F54-47FD-95FE-4CA6C295AB64}">
      <dgm:prSet/>
      <dgm:spPr/>
      <dgm:t>
        <a:bodyPr/>
        <a:lstStyle/>
        <a:p>
          <a:endParaRPr lang="en-US"/>
        </a:p>
      </dgm:t>
    </dgm:pt>
    <dgm:pt modelId="{DCF301BE-8EB8-4876-8BED-935F307BAB62}" type="sibTrans" cxnId="{05ADF199-8F54-47FD-95FE-4CA6C295AB64}">
      <dgm:prSet/>
      <dgm:spPr/>
      <dgm:t>
        <a:bodyPr/>
        <a:lstStyle/>
        <a:p>
          <a:endParaRPr lang="en-US"/>
        </a:p>
      </dgm:t>
    </dgm:pt>
    <dgm:pt modelId="{68A98C51-FA55-45D7-9334-7A62061ECD9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dirty="0" smtClean="0"/>
            <a:t>But the truth is that it is just a mediocre  system with several shortcomings.</a:t>
          </a:r>
          <a:endParaRPr lang="en-US" sz="1800" dirty="0"/>
        </a:p>
      </dgm:t>
    </dgm:pt>
    <dgm:pt modelId="{F8887D98-5067-4EE8-89D3-8B86C97DA3D2}" type="parTrans" cxnId="{B9274AF0-BA59-4EC7-85A6-B8F57B586037}">
      <dgm:prSet/>
      <dgm:spPr/>
      <dgm:t>
        <a:bodyPr/>
        <a:lstStyle/>
        <a:p>
          <a:endParaRPr lang="en-US"/>
        </a:p>
      </dgm:t>
    </dgm:pt>
    <dgm:pt modelId="{3CA24319-2116-463F-91AB-E57ED650B473}" type="sibTrans" cxnId="{B9274AF0-BA59-4EC7-85A6-B8F57B586037}">
      <dgm:prSet/>
      <dgm:spPr/>
      <dgm:t>
        <a:bodyPr/>
        <a:lstStyle/>
        <a:p>
          <a:endParaRPr lang="en-US"/>
        </a:p>
      </dgm:t>
    </dgm:pt>
    <dgm:pt modelId="{09BADB8C-4FC1-49E4-A2BC-D80D05F0C17E}" type="pres">
      <dgm:prSet presAssocID="{D07C39B5-C66B-4AB5-8F7D-C33041A3EA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1E58B-95F2-419B-B4D5-0298040C9CCE}" type="pres">
      <dgm:prSet presAssocID="{1D83ED11-1266-4A37-9DEE-69A77ED3E3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62686-527E-47E1-9FB1-466D4163FF4D}" type="pres">
      <dgm:prSet presAssocID="{6F2A21BC-DD01-4C25-8CCC-510005CF3445}" presName="spacer" presStyleCnt="0"/>
      <dgm:spPr/>
    </dgm:pt>
    <dgm:pt modelId="{DB6514EB-B01F-4F0E-B4DE-2881695446E9}" type="pres">
      <dgm:prSet presAssocID="{A4EACD42-7211-4562-8C67-0DFF50947F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B9051-CE05-4D59-BAE0-559A2AA54B94}" type="pres">
      <dgm:prSet presAssocID="{5403AA70-9163-4D0B-8BE0-5CB8FD96CD92}" presName="spacer" presStyleCnt="0"/>
      <dgm:spPr/>
    </dgm:pt>
    <dgm:pt modelId="{6BA23BEE-0020-40B6-9535-7C0CE97E55BA}" type="pres">
      <dgm:prSet presAssocID="{E2284E28-48FC-4C8C-8E9F-1AB5BCB6C3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ADD27-B1AB-48C1-A83B-86EF116B2988}" type="pres">
      <dgm:prSet presAssocID="{DCF301BE-8EB8-4876-8BED-935F307BAB62}" presName="spacer" presStyleCnt="0"/>
      <dgm:spPr/>
    </dgm:pt>
    <dgm:pt modelId="{A0ED305F-1B08-4BFB-A44F-C1A958EED6AE}" type="pres">
      <dgm:prSet presAssocID="{68A98C51-FA55-45D7-9334-7A62061ECD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251E5-4D24-4A63-88D5-DB5F5CB85CFA}" srcId="{D07C39B5-C66B-4AB5-8F7D-C33041A3EAFE}" destId="{1D83ED11-1266-4A37-9DEE-69A77ED3E3C3}" srcOrd="0" destOrd="0" parTransId="{032F0D24-A256-473B-94F3-E03568055CCE}" sibTransId="{6F2A21BC-DD01-4C25-8CCC-510005CF3445}"/>
    <dgm:cxn modelId="{080ECFEC-B99D-46F2-AD8F-620EB0A8BFDE}" type="presOf" srcId="{A4EACD42-7211-4562-8C67-0DFF50947F8E}" destId="{DB6514EB-B01F-4F0E-B4DE-2881695446E9}" srcOrd="0" destOrd="0" presId="urn:microsoft.com/office/officeart/2005/8/layout/vList2"/>
    <dgm:cxn modelId="{0A874808-F6C0-4357-9F75-B40ADA1335BB}" type="presOf" srcId="{1D83ED11-1266-4A37-9DEE-69A77ED3E3C3}" destId="{7251E58B-95F2-419B-B4D5-0298040C9CCE}" srcOrd="0" destOrd="0" presId="urn:microsoft.com/office/officeart/2005/8/layout/vList2"/>
    <dgm:cxn modelId="{907D76FD-1572-43B5-811A-0428D33E8FE4}" type="presOf" srcId="{D07C39B5-C66B-4AB5-8F7D-C33041A3EAFE}" destId="{09BADB8C-4FC1-49E4-A2BC-D80D05F0C17E}" srcOrd="0" destOrd="0" presId="urn:microsoft.com/office/officeart/2005/8/layout/vList2"/>
    <dgm:cxn modelId="{AB7D9088-9C9A-401F-8656-5DBF8DB30042}" type="presOf" srcId="{68A98C51-FA55-45D7-9334-7A62061ECD9A}" destId="{A0ED305F-1B08-4BFB-A44F-C1A958EED6AE}" srcOrd="0" destOrd="0" presId="urn:microsoft.com/office/officeart/2005/8/layout/vList2"/>
    <dgm:cxn modelId="{6DC814B0-FBF7-4F4C-948B-863C03DE900C}" srcId="{D07C39B5-C66B-4AB5-8F7D-C33041A3EAFE}" destId="{A4EACD42-7211-4562-8C67-0DFF50947F8E}" srcOrd="1" destOrd="0" parTransId="{F31E621C-84CE-4A6E-A70B-2C56510FFF3B}" sibTransId="{5403AA70-9163-4D0B-8BE0-5CB8FD96CD92}"/>
    <dgm:cxn modelId="{B9274AF0-BA59-4EC7-85A6-B8F57B586037}" srcId="{D07C39B5-C66B-4AB5-8F7D-C33041A3EAFE}" destId="{68A98C51-FA55-45D7-9334-7A62061ECD9A}" srcOrd="3" destOrd="0" parTransId="{F8887D98-5067-4EE8-89D3-8B86C97DA3D2}" sibTransId="{3CA24319-2116-463F-91AB-E57ED650B473}"/>
    <dgm:cxn modelId="{05ADF199-8F54-47FD-95FE-4CA6C295AB64}" srcId="{D07C39B5-C66B-4AB5-8F7D-C33041A3EAFE}" destId="{E2284E28-48FC-4C8C-8E9F-1AB5BCB6C32B}" srcOrd="2" destOrd="0" parTransId="{C239D766-B0D5-473C-9501-82E9DC2E5C7C}" sibTransId="{DCF301BE-8EB8-4876-8BED-935F307BAB62}"/>
    <dgm:cxn modelId="{9A9AE866-C40C-485F-AE51-C7E9556268F9}" type="presOf" srcId="{E2284E28-48FC-4C8C-8E9F-1AB5BCB6C32B}" destId="{6BA23BEE-0020-40B6-9535-7C0CE97E55BA}" srcOrd="0" destOrd="0" presId="urn:microsoft.com/office/officeart/2005/8/layout/vList2"/>
    <dgm:cxn modelId="{75BFDCA5-4286-4BC6-B1B6-372517975282}" type="presParOf" srcId="{09BADB8C-4FC1-49E4-A2BC-D80D05F0C17E}" destId="{7251E58B-95F2-419B-B4D5-0298040C9CCE}" srcOrd="0" destOrd="0" presId="urn:microsoft.com/office/officeart/2005/8/layout/vList2"/>
    <dgm:cxn modelId="{691C4B41-A089-409A-AC60-AA1C96F41CDC}" type="presParOf" srcId="{09BADB8C-4FC1-49E4-A2BC-D80D05F0C17E}" destId="{7A562686-527E-47E1-9FB1-466D4163FF4D}" srcOrd="1" destOrd="0" presId="urn:microsoft.com/office/officeart/2005/8/layout/vList2"/>
    <dgm:cxn modelId="{8EB90654-A996-40DB-8F66-014773E9DB2E}" type="presParOf" srcId="{09BADB8C-4FC1-49E4-A2BC-D80D05F0C17E}" destId="{DB6514EB-B01F-4F0E-B4DE-2881695446E9}" srcOrd="2" destOrd="0" presId="urn:microsoft.com/office/officeart/2005/8/layout/vList2"/>
    <dgm:cxn modelId="{4D347A18-B2DD-4E41-ACF5-D9A230F05161}" type="presParOf" srcId="{09BADB8C-4FC1-49E4-A2BC-D80D05F0C17E}" destId="{6E2B9051-CE05-4D59-BAE0-559A2AA54B94}" srcOrd="3" destOrd="0" presId="urn:microsoft.com/office/officeart/2005/8/layout/vList2"/>
    <dgm:cxn modelId="{8A180F60-A3E9-47E2-A164-50D784907C2A}" type="presParOf" srcId="{09BADB8C-4FC1-49E4-A2BC-D80D05F0C17E}" destId="{6BA23BEE-0020-40B6-9535-7C0CE97E55BA}" srcOrd="4" destOrd="0" presId="urn:microsoft.com/office/officeart/2005/8/layout/vList2"/>
    <dgm:cxn modelId="{232DC604-74FD-40E5-A1CE-22D62BC26233}" type="presParOf" srcId="{09BADB8C-4FC1-49E4-A2BC-D80D05F0C17E}" destId="{637ADD27-B1AB-48C1-A83B-86EF116B2988}" srcOrd="5" destOrd="0" presId="urn:microsoft.com/office/officeart/2005/8/layout/vList2"/>
    <dgm:cxn modelId="{D6F08916-25F9-43C1-B030-6D3835161DCC}" type="presParOf" srcId="{09BADB8C-4FC1-49E4-A2BC-D80D05F0C17E}" destId="{A0ED305F-1B08-4BFB-A44F-C1A958EED6AE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27351-5E5D-4851-9211-934D67DBB3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7ACA7F-DD3D-4853-9608-9D677D0E1566}">
      <dgm:prSet custT="1"/>
      <dgm:spPr/>
      <dgm:t>
        <a:bodyPr/>
        <a:lstStyle/>
        <a:p>
          <a:pPr algn="ctr" rtl="0"/>
          <a:r>
            <a:rPr lang="en-US" sz="1800" b="1" i="0" baseline="0" dirty="0" smtClean="0"/>
            <a:t>An example indicating serious  statistical flaw in statistical analysis.</a:t>
          </a:r>
          <a:r>
            <a:rPr lang="en-US" sz="1800" b="0" i="0" baseline="0" dirty="0" smtClean="0"/>
            <a:t> </a:t>
          </a:r>
          <a:endParaRPr lang="en-US" sz="1800" b="0" i="0" baseline="0" dirty="0"/>
        </a:p>
      </dgm:t>
    </dgm:pt>
    <dgm:pt modelId="{D1F7EE68-27FB-44FF-BBF3-A29D833F2C4A}" type="parTrans" cxnId="{8B175D42-8DD5-48D5-A0C0-943A4B2D0C71}">
      <dgm:prSet/>
      <dgm:spPr/>
      <dgm:t>
        <a:bodyPr/>
        <a:lstStyle/>
        <a:p>
          <a:endParaRPr lang="en-US"/>
        </a:p>
      </dgm:t>
    </dgm:pt>
    <dgm:pt modelId="{DECA6CC4-3311-440E-A6F9-1C9DB32D175B}" type="sibTrans" cxnId="{8B175D42-8DD5-48D5-A0C0-943A4B2D0C71}">
      <dgm:prSet/>
      <dgm:spPr/>
      <dgm:t>
        <a:bodyPr/>
        <a:lstStyle/>
        <a:p>
          <a:endParaRPr lang="en-US"/>
        </a:p>
      </dgm:t>
    </dgm:pt>
    <dgm:pt modelId="{D8F611C4-7A5F-402C-BD71-8D4EB376001A}" type="pres">
      <dgm:prSet presAssocID="{86D27351-5E5D-4851-9211-934D67DBB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B03CC2-B5B5-4C87-8F23-149148653555}" type="pres">
      <dgm:prSet presAssocID="{D87ACA7F-DD3D-4853-9608-9D677D0E15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75D42-8DD5-48D5-A0C0-943A4B2D0C71}" srcId="{86D27351-5E5D-4851-9211-934D67DBB3D5}" destId="{D87ACA7F-DD3D-4853-9608-9D677D0E1566}" srcOrd="0" destOrd="0" parTransId="{D1F7EE68-27FB-44FF-BBF3-A29D833F2C4A}" sibTransId="{DECA6CC4-3311-440E-A6F9-1C9DB32D175B}"/>
    <dgm:cxn modelId="{05171A47-16D7-4FFE-A06E-19DF896DA5F4}" type="presOf" srcId="{D87ACA7F-DD3D-4853-9608-9D677D0E1566}" destId="{34B03CC2-B5B5-4C87-8F23-149148653555}" srcOrd="0" destOrd="0" presId="urn:microsoft.com/office/officeart/2005/8/layout/vList2"/>
    <dgm:cxn modelId="{3BD4543C-667B-40B1-BCDD-F6060FB92301}" type="presOf" srcId="{86D27351-5E5D-4851-9211-934D67DBB3D5}" destId="{D8F611C4-7A5F-402C-BD71-8D4EB376001A}" srcOrd="0" destOrd="0" presId="urn:microsoft.com/office/officeart/2005/8/layout/vList2"/>
    <dgm:cxn modelId="{B6277AB1-1CA9-45FC-857D-FE591C90979B}" type="presParOf" srcId="{D8F611C4-7A5F-402C-BD71-8D4EB376001A}" destId="{34B03CC2-B5B5-4C87-8F23-149148653555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9EEB3-63A8-4A1B-974D-58CD7A5F9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C82E0-92AF-46F3-B9FC-0ABFA397197C}">
      <dgm:prSet/>
      <dgm:spPr/>
      <dgm:t>
        <a:bodyPr/>
        <a:lstStyle/>
        <a:p>
          <a:pPr rtl="0"/>
          <a:r>
            <a:rPr lang="en-IN" dirty="0" smtClean="0"/>
            <a:t>D/L target for 50/0 in 25 </a:t>
          </a:r>
          <a:r>
            <a:rPr lang="en-IN" dirty="0" err="1" smtClean="0"/>
            <a:t>overs</a:t>
          </a:r>
          <a:r>
            <a:rPr lang="en-IN" dirty="0" smtClean="0"/>
            <a:t> is 118 which looks OK, the projected score is 167 which also looks reasonable. But see the difference between 231 and 167; 64 runs just for a change of 5 </a:t>
          </a:r>
          <a:r>
            <a:rPr lang="en-IN" dirty="0" err="1" smtClean="0"/>
            <a:t>overs</a:t>
          </a:r>
          <a:r>
            <a:rPr lang="en-IN" dirty="0" smtClean="0"/>
            <a:t>. </a:t>
          </a:r>
          <a:endParaRPr lang="en-IN" dirty="0"/>
        </a:p>
      </dgm:t>
    </dgm:pt>
    <dgm:pt modelId="{144675F8-CE2D-4EBC-92C5-14EF812A6BF6}" type="parTrans" cxnId="{E4EB1E34-0327-402F-8B32-E1BF3DB2E8CC}">
      <dgm:prSet/>
      <dgm:spPr/>
      <dgm:t>
        <a:bodyPr/>
        <a:lstStyle/>
        <a:p>
          <a:endParaRPr lang="en-US"/>
        </a:p>
      </dgm:t>
    </dgm:pt>
    <dgm:pt modelId="{C34B61AE-B54E-456D-94C0-608F31C92E51}" type="sibTrans" cxnId="{E4EB1E34-0327-402F-8B32-E1BF3DB2E8CC}">
      <dgm:prSet/>
      <dgm:spPr/>
      <dgm:t>
        <a:bodyPr/>
        <a:lstStyle/>
        <a:p>
          <a:endParaRPr lang="en-US"/>
        </a:p>
      </dgm:t>
    </dgm:pt>
    <dgm:pt modelId="{CC7713E9-C821-429D-8772-35D603E02422}">
      <dgm:prSet/>
      <dgm:spPr/>
      <dgm:t>
        <a:bodyPr/>
        <a:lstStyle/>
        <a:p>
          <a:pPr rtl="0"/>
          <a:r>
            <a:rPr lang="en-IN" dirty="0" smtClean="0"/>
            <a:t>Again, for 100/0 in 25, the D/L target is 193 (looks very high).  The difference in targets between 50/0 and 100/0 in 20 </a:t>
          </a:r>
          <a:r>
            <a:rPr lang="en-IN" dirty="0" err="1" smtClean="0"/>
            <a:t>overs</a:t>
          </a:r>
          <a:r>
            <a:rPr lang="en-IN" dirty="0" smtClean="0"/>
            <a:t> is just 39 runs.   But the difference between  50/0 and 100/0 in 25 </a:t>
          </a:r>
          <a:r>
            <a:rPr lang="en-IN" dirty="0" err="1" smtClean="0"/>
            <a:t>overs</a:t>
          </a:r>
          <a:r>
            <a:rPr lang="en-IN" dirty="0" smtClean="0"/>
            <a:t>, is 75 runs.  </a:t>
          </a:r>
          <a:endParaRPr lang="en-US" dirty="0"/>
        </a:p>
      </dgm:t>
    </dgm:pt>
    <dgm:pt modelId="{3046A22E-5E2E-4252-B704-FCC8FB7DDA5A}" type="parTrans" cxnId="{DF63BFA6-2C51-4D4E-92A0-A93B2BEFC112}">
      <dgm:prSet/>
      <dgm:spPr/>
      <dgm:t>
        <a:bodyPr/>
        <a:lstStyle/>
        <a:p>
          <a:endParaRPr lang="en-US"/>
        </a:p>
      </dgm:t>
    </dgm:pt>
    <dgm:pt modelId="{EEB83C11-F478-46E2-95FE-D10D70155AB1}" type="sibTrans" cxnId="{DF63BFA6-2C51-4D4E-92A0-A93B2BEFC112}">
      <dgm:prSet/>
      <dgm:spPr/>
      <dgm:t>
        <a:bodyPr/>
        <a:lstStyle/>
        <a:p>
          <a:endParaRPr lang="en-US"/>
        </a:p>
      </dgm:t>
    </dgm:pt>
    <dgm:pt modelId="{AB884A88-27FF-4FBD-90EB-453F76682CA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en-US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Are these not serious errors?</a:t>
          </a:r>
          <a:endParaRPr lang="en-US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4694C0A-5868-4F86-88CE-AAAC709A1BD3}" type="parTrans" cxnId="{C17F12E5-FCFC-4193-90A8-1CB676159F8F}">
      <dgm:prSet/>
      <dgm:spPr/>
      <dgm:t>
        <a:bodyPr/>
        <a:lstStyle/>
        <a:p>
          <a:endParaRPr lang="en-US"/>
        </a:p>
      </dgm:t>
    </dgm:pt>
    <dgm:pt modelId="{0840E143-4C2D-46C6-AEE3-0975DEAB12D8}" type="sibTrans" cxnId="{C17F12E5-FCFC-4193-90A8-1CB676159F8F}">
      <dgm:prSet/>
      <dgm:spPr/>
      <dgm:t>
        <a:bodyPr/>
        <a:lstStyle/>
        <a:p>
          <a:endParaRPr lang="en-US"/>
        </a:p>
      </dgm:t>
    </dgm:pt>
    <dgm:pt modelId="{CE305A7F-F564-4DEE-80C9-B93B8C5BBA15}" type="pres">
      <dgm:prSet presAssocID="{F199EEB3-63A8-4A1B-974D-58CD7A5F9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48259-AD33-4C0B-9C8B-3CF39B90B721}" type="pres">
      <dgm:prSet presAssocID="{A4DC82E0-92AF-46F3-B9FC-0ABFA39719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BC671-7EE4-4875-9211-7C9DBD168FEC}" type="pres">
      <dgm:prSet presAssocID="{C34B61AE-B54E-456D-94C0-608F31C92E51}" presName="spacer" presStyleCnt="0"/>
      <dgm:spPr/>
    </dgm:pt>
    <dgm:pt modelId="{B865B96C-6EE9-4FEF-93ED-208C8DB3C364}" type="pres">
      <dgm:prSet presAssocID="{CC7713E9-C821-429D-8772-35D603E024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1CB4D-92A8-4924-96F7-D9BABC52A90E}" type="pres">
      <dgm:prSet presAssocID="{EEB83C11-F478-46E2-95FE-D10D70155AB1}" presName="spacer" presStyleCnt="0"/>
      <dgm:spPr/>
    </dgm:pt>
    <dgm:pt modelId="{6A0A8C10-790C-4C3F-9130-9C8575168458}" type="pres">
      <dgm:prSet presAssocID="{AB884A88-27FF-4FBD-90EB-453F76682C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3DD63-4795-4A1B-A84D-164EF07920F4}" type="presOf" srcId="{A4DC82E0-92AF-46F3-B9FC-0ABFA397197C}" destId="{ABF48259-AD33-4C0B-9C8B-3CF39B90B721}" srcOrd="0" destOrd="0" presId="urn:microsoft.com/office/officeart/2005/8/layout/vList2"/>
    <dgm:cxn modelId="{2DDB1BA6-709F-448F-999A-6645EE49AAA0}" type="presOf" srcId="{F199EEB3-63A8-4A1B-974D-58CD7A5F9378}" destId="{CE305A7F-F564-4DEE-80C9-B93B8C5BBA15}" srcOrd="0" destOrd="0" presId="urn:microsoft.com/office/officeart/2005/8/layout/vList2"/>
    <dgm:cxn modelId="{D8CDD6C8-ADDC-41D1-A906-6F699A28A006}" type="presOf" srcId="{CC7713E9-C821-429D-8772-35D603E02422}" destId="{B865B96C-6EE9-4FEF-93ED-208C8DB3C364}" srcOrd="0" destOrd="0" presId="urn:microsoft.com/office/officeart/2005/8/layout/vList2"/>
    <dgm:cxn modelId="{B6839F58-03C9-4247-BABE-B2C1BFB63B5A}" type="presOf" srcId="{AB884A88-27FF-4FBD-90EB-453F76682CAE}" destId="{6A0A8C10-790C-4C3F-9130-9C8575168458}" srcOrd="0" destOrd="0" presId="urn:microsoft.com/office/officeart/2005/8/layout/vList2"/>
    <dgm:cxn modelId="{C17F12E5-FCFC-4193-90A8-1CB676159F8F}" srcId="{F199EEB3-63A8-4A1B-974D-58CD7A5F9378}" destId="{AB884A88-27FF-4FBD-90EB-453F76682CAE}" srcOrd="2" destOrd="0" parTransId="{F4694C0A-5868-4F86-88CE-AAAC709A1BD3}" sibTransId="{0840E143-4C2D-46C6-AEE3-0975DEAB12D8}"/>
    <dgm:cxn modelId="{DF63BFA6-2C51-4D4E-92A0-A93B2BEFC112}" srcId="{F199EEB3-63A8-4A1B-974D-58CD7A5F9378}" destId="{CC7713E9-C821-429D-8772-35D603E02422}" srcOrd="1" destOrd="0" parTransId="{3046A22E-5E2E-4252-B704-FCC8FB7DDA5A}" sibTransId="{EEB83C11-F478-46E2-95FE-D10D70155AB1}"/>
    <dgm:cxn modelId="{E4EB1E34-0327-402F-8B32-E1BF3DB2E8CC}" srcId="{F199EEB3-63A8-4A1B-974D-58CD7A5F9378}" destId="{A4DC82E0-92AF-46F3-B9FC-0ABFA397197C}" srcOrd="0" destOrd="0" parTransId="{144675F8-CE2D-4EBC-92C5-14EF812A6BF6}" sibTransId="{C34B61AE-B54E-456D-94C0-608F31C92E51}"/>
    <dgm:cxn modelId="{338CA3E2-488F-4D47-A944-DC4280F68A3B}" type="presParOf" srcId="{CE305A7F-F564-4DEE-80C9-B93B8C5BBA15}" destId="{ABF48259-AD33-4C0B-9C8B-3CF39B90B721}" srcOrd="0" destOrd="0" presId="urn:microsoft.com/office/officeart/2005/8/layout/vList2"/>
    <dgm:cxn modelId="{713C370E-4A37-4050-A2D3-25040056E82B}" type="presParOf" srcId="{CE305A7F-F564-4DEE-80C9-B93B8C5BBA15}" destId="{174BC671-7EE4-4875-9211-7C9DBD168FEC}" srcOrd="1" destOrd="0" presId="urn:microsoft.com/office/officeart/2005/8/layout/vList2"/>
    <dgm:cxn modelId="{3AD5A6F3-6302-499D-A5A0-88C0CDCBB5CF}" type="presParOf" srcId="{CE305A7F-F564-4DEE-80C9-B93B8C5BBA15}" destId="{B865B96C-6EE9-4FEF-93ED-208C8DB3C364}" srcOrd="2" destOrd="0" presId="urn:microsoft.com/office/officeart/2005/8/layout/vList2"/>
    <dgm:cxn modelId="{D2447E7D-51E5-4C12-8A02-ED45F9648CFD}" type="presParOf" srcId="{CE305A7F-F564-4DEE-80C9-B93B8C5BBA15}" destId="{92E1CB4D-92A8-4924-96F7-D9BABC52A90E}" srcOrd="3" destOrd="0" presId="urn:microsoft.com/office/officeart/2005/8/layout/vList2"/>
    <dgm:cxn modelId="{18144778-50CB-4148-9EE5-0EB0335D4EE0}" type="presParOf" srcId="{CE305A7F-F564-4DEE-80C9-B93B8C5BBA15}" destId="{6A0A8C10-790C-4C3F-9130-9C8575168458}" srcOrd="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F57CE-5269-4436-B19D-CFF9B9666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4444B-FBE4-4DEB-80A0-34F7CA77450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800" b="1" i="0" baseline="0" dirty="0" smtClean="0"/>
            <a:t>Very serious errors in par scores in case of T20 matches.</a:t>
          </a:r>
          <a:endParaRPr lang="en-US" sz="1800" b="0" i="0" baseline="0" dirty="0"/>
        </a:p>
      </dgm:t>
    </dgm:pt>
    <dgm:pt modelId="{1F2A0118-62F3-4F81-9007-11D3E382CADE}" type="parTrans" cxnId="{D4429CB2-6BBB-44D1-BDDF-FC2AC71B298B}">
      <dgm:prSet/>
      <dgm:spPr/>
      <dgm:t>
        <a:bodyPr/>
        <a:lstStyle/>
        <a:p>
          <a:endParaRPr lang="en-US"/>
        </a:p>
      </dgm:t>
    </dgm:pt>
    <dgm:pt modelId="{2BEE7D9D-79E0-4EA0-B491-E3FBB2931CCC}" type="sibTrans" cxnId="{D4429CB2-6BBB-44D1-BDDF-FC2AC71B298B}">
      <dgm:prSet/>
      <dgm:spPr/>
      <dgm:t>
        <a:bodyPr/>
        <a:lstStyle/>
        <a:p>
          <a:endParaRPr lang="en-US"/>
        </a:p>
      </dgm:t>
    </dgm:pt>
    <dgm:pt modelId="{2CEB3F29-C8CB-4FD1-A293-DF3C5B115D3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="0" i="0" baseline="0" dirty="0" smtClean="0"/>
            <a:t>Situation: Comparison of par-scores corresponding to 5 </a:t>
          </a:r>
          <a:r>
            <a:rPr lang="en-US" sz="1600" b="0" i="0" baseline="0" dirty="0" err="1" smtClean="0"/>
            <a:t>overs</a:t>
          </a:r>
          <a:r>
            <a:rPr lang="en-US" sz="1600" b="0" i="0" baseline="0" dirty="0" smtClean="0"/>
            <a:t> (you can have a result at the completion of 5 </a:t>
          </a:r>
          <a:r>
            <a:rPr lang="en-US" sz="1600" b="0" i="0" baseline="0" dirty="0" err="1" smtClean="0"/>
            <a:t>overs</a:t>
          </a:r>
          <a:r>
            <a:rPr lang="en-US" sz="1600" b="0" i="0" baseline="0" dirty="0" smtClean="0"/>
            <a:t>) in high scoring T20 matches.</a:t>
          </a:r>
          <a:endParaRPr lang="en-US" sz="1600" dirty="0"/>
        </a:p>
      </dgm:t>
    </dgm:pt>
    <dgm:pt modelId="{2A89D2BF-ADF6-4E57-9316-FA5D2C480959}" type="parTrans" cxnId="{4E44E9A8-3E6B-4504-BDA5-4298ABFBCF17}">
      <dgm:prSet/>
      <dgm:spPr/>
      <dgm:t>
        <a:bodyPr/>
        <a:lstStyle/>
        <a:p>
          <a:endParaRPr lang="en-US"/>
        </a:p>
      </dgm:t>
    </dgm:pt>
    <dgm:pt modelId="{82A2BF76-F597-4E53-842F-933B8697D0E2}" type="sibTrans" cxnId="{4E44E9A8-3E6B-4504-BDA5-4298ABFBCF17}">
      <dgm:prSet/>
      <dgm:spPr/>
      <dgm:t>
        <a:bodyPr/>
        <a:lstStyle/>
        <a:p>
          <a:endParaRPr lang="en-US"/>
        </a:p>
      </dgm:t>
    </dgm:pt>
    <dgm:pt modelId="{B56AE00C-E0C3-4650-B0E9-0E0259CD9EBC}" type="pres">
      <dgm:prSet presAssocID="{7D7F57CE-5269-4436-B19D-CFF9B9666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891AD-91FB-433F-9490-2AC52CBBF454}" type="pres">
      <dgm:prSet presAssocID="{0BD4444B-FBE4-4DEB-80A0-34F7CA7745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285A2-C174-4E24-AB89-436C55FB1706}" type="pres">
      <dgm:prSet presAssocID="{2BEE7D9D-79E0-4EA0-B491-E3FBB2931CCC}" presName="spacer" presStyleCnt="0"/>
      <dgm:spPr/>
    </dgm:pt>
    <dgm:pt modelId="{01CA95D5-0316-48BD-B302-E62752CABB9C}" type="pres">
      <dgm:prSet presAssocID="{2CEB3F29-C8CB-4FD1-A293-DF3C5B115D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934E7-4CAF-42EC-8CE5-DF01227DB46A}" type="presOf" srcId="{0BD4444B-FBE4-4DEB-80A0-34F7CA774504}" destId="{9CC891AD-91FB-433F-9490-2AC52CBBF454}" srcOrd="0" destOrd="0" presId="urn:microsoft.com/office/officeart/2005/8/layout/vList2"/>
    <dgm:cxn modelId="{2AA12BBA-18E8-4FB8-B733-7B64C0F37F96}" type="presOf" srcId="{2CEB3F29-C8CB-4FD1-A293-DF3C5B115D3A}" destId="{01CA95D5-0316-48BD-B302-E62752CABB9C}" srcOrd="0" destOrd="0" presId="urn:microsoft.com/office/officeart/2005/8/layout/vList2"/>
    <dgm:cxn modelId="{8E1E7163-E797-4D1E-8B78-7EEF1F2568D0}" type="presOf" srcId="{7D7F57CE-5269-4436-B19D-CFF9B966666A}" destId="{B56AE00C-E0C3-4650-B0E9-0E0259CD9EBC}" srcOrd="0" destOrd="0" presId="urn:microsoft.com/office/officeart/2005/8/layout/vList2"/>
    <dgm:cxn modelId="{D4429CB2-6BBB-44D1-BDDF-FC2AC71B298B}" srcId="{7D7F57CE-5269-4436-B19D-CFF9B966666A}" destId="{0BD4444B-FBE4-4DEB-80A0-34F7CA774504}" srcOrd="0" destOrd="0" parTransId="{1F2A0118-62F3-4F81-9007-11D3E382CADE}" sibTransId="{2BEE7D9D-79E0-4EA0-B491-E3FBB2931CCC}"/>
    <dgm:cxn modelId="{4E44E9A8-3E6B-4504-BDA5-4298ABFBCF17}" srcId="{7D7F57CE-5269-4436-B19D-CFF9B966666A}" destId="{2CEB3F29-C8CB-4FD1-A293-DF3C5B115D3A}" srcOrd="1" destOrd="0" parTransId="{2A89D2BF-ADF6-4E57-9316-FA5D2C480959}" sibTransId="{82A2BF76-F597-4E53-842F-933B8697D0E2}"/>
    <dgm:cxn modelId="{516C1774-EE99-4918-B1FF-11F25540E937}" type="presParOf" srcId="{B56AE00C-E0C3-4650-B0E9-0E0259CD9EBC}" destId="{9CC891AD-91FB-433F-9490-2AC52CBBF454}" srcOrd="0" destOrd="0" presId="urn:microsoft.com/office/officeart/2005/8/layout/vList2"/>
    <dgm:cxn modelId="{4AA9DE97-F594-45E9-B19A-E66C41535B4A}" type="presParOf" srcId="{B56AE00C-E0C3-4650-B0E9-0E0259CD9EBC}" destId="{790285A2-C174-4E24-AB89-436C55FB1706}" srcOrd="1" destOrd="0" presId="urn:microsoft.com/office/officeart/2005/8/layout/vList2"/>
    <dgm:cxn modelId="{3C6603EB-16B8-4420-AE2D-5ED7872F58DF}" type="presParOf" srcId="{B56AE00C-E0C3-4650-B0E9-0E0259CD9EBC}" destId="{01CA95D5-0316-48BD-B302-E62752CABB9C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0E434-7E0F-4AB0-8B4C-FB329CDBB4B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7B24EB-B7E4-47C4-8477-B813B2027FFB}">
      <dgm:prSet/>
      <dgm:spPr/>
      <dgm:t>
        <a:bodyPr/>
        <a:lstStyle/>
        <a:p>
          <a:pPr rtl="0"/>
          <a:r>
            <a:rPr lang="en-US" dirty="0" smtClean="0"/>
            <a:t>There are very serious statistical and mathematical flaws in D/L system</a:t>
          </a:r>
          <a:endParaRPr lang="en-US" dirty="0"/>
        </a:p>
      </dgm:t>
    </dgm:pt>
    <dgm:pt modelId="{D767540F-A063-44BE-A611-84144931DB85}" type="parTrans" cxnId="{51806A0B-8150-48D1-BD68-5F5DA651F1A3}">
      <dgm:prSet/>
      <dgm:spPr/>
      <dgm:t>
        <a:bodyPr/>
        <a:lstStyle/>
        <a:p>
          <a:endParaRPr lang="en-US"/>
        </a:p>
      </dgm:t>
    </dgm:pt>
    <dgm:pt modelId="{A8901397-566D-441A-8D44-3F936CD022E8}" type="sibTrans" cxnId="{51806A0B-8150-48D1-BD68-5F5DA651F1A3}">
      <dgm:prSet/>
      <dgm:spPr/>
      <dgm:t>
        <a:bodyPr/>
        <a:lstStyle/>
        <a:p>
          <a:endParaRPr lang="en-US"/>
        </a:p>
      </dgm:t>
    </dgm:pt>
    <dgm:pt modelId="{40051025-0E82-4846-BEE5-A872ADD92CA8}">
      <dgm:prSet/>
      <dgm:spPr/>
      <dgm:t>
        <a:bodyPr/>
        <a:lstStyle/>
        <a:p>
          <a:pPr rtl="0"/>
          <a:r>
            <a:rPr lang="en-US" dirty="0" smtClean="0"/>
            <a:t>There are clear and definite advantages by switching over to VJD system</a:t>
          </a:r>
          <a:endParaRPr lang="en-US" dirty="0"/>
        </a:p>
      </dgm:t>
    </dgm:pt>
    <dgm:pt modelId="{A0848598-AA8E-4D20-BBBE-8B17E24404FB}" type="parTrans" cxnId="{5984EC74-55CA-48BD-94A9-2374C9843661}">
      <dgm:prSet/>
      <dgm:spPr/>
      <dgm:t>
        <a:bodyPr/>
        <a:lstStyle/>
        <a:p>
          <a:endParaRPr lang="en-US"/>
        </a:p>
      </dgm:t>
    </dgm:pt>
    <dgm:pt modelId="{FE98DFE7-A8F7-4C2A-B7CB-4C3070362739}" type="sibTrans" cxnId="{5984EC74-55CA-48BD-94A9-2374C9843661}">
      <dgm:prSet/>
      <dgm:spPr/>
      <dgm:t>
        <a:bodyPr/>
        <a:lstStyle/>
        <a:p>
          <a:endParaRPr lang="en-US"/>
        </a:p>
      </dgm:t>
    </dgm:pt>
    <dgm:pt modelId="{8891F36C-2BA7-4935-AC22-7B086A959EA1}">
      <dgm:prSet/>
      <dgm:spPr/>
      <dgm:t>
        <a:bodyPr/>
        <a:lstStyle/>
        <a:p>
          <a:pPr rtl="0"/>
          <a:r>
            <a:rPr lang="en-US" dirty="0" smtClean="0"/>
            <a:t>The report of the reviewer is a shallow and prejudiced one and he was misleading the committee to protect his special interests.</a:t>
          </a:r>
          <a:endParaRPr lang="en-US" dirty="0"/>
        </a:p>
      </dgm:t>
    </dgm:pt>
    <dgm:pt modelId="{05BC7EB6-6C90-4E9E-AD5A-06D529460D83}" type="parTrans" cxnId="{A3EB372F-7DC8-45F1-B309-CCA149EB8515}">
      <dgm:prSet/>
      <dgm:spPr/>
      <dgm:t>
        <a:bodyPr/>
        <a:lstStyle/>
        <a:p>
          <a:endParaRPr lang="en-US"/>
        </a:p>
      </dgm:t>
    </dgm:pt>
    <dgm:pt modelId="{D2BC3037-B34A-4B99-A910-DC8AAA67DCB7}" type="sibTrans" cxnId="{A3EB372F-7DC8-45F1-B309-CCA149EB8515}">
      <dgm:prSet/>
      <dgm:spPr/>
      <dgm:t>
        <a:bodyPr/>
        <a:lstStyle/>
        <a:p>
          <a:endParaRPr lang="en-US"/>
        </a:p>
      </dgm:t>
    </dgm:pt>
    <dgm:pt modelId="{ED6F73EC-FC27-410D-8463-B7652CFFF813}" type="pres">
      <dgm:prSet presAssocID="{4A30E434-7E0F-4AB0-8B4C-FB329CDBB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3EF63-C75F-4620-9488-D11D899AC49B}" type="pres">
      <dgm:prSet presAssocID="{107B24EB-B7E4-47C4-8477-B813B2027F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1003F-F9B5-4519-8D71-4C5CD1339FC9}" type="pres">
      <dgm:prSet presAssocID="{A8901397-566D-441A-8D44-3F936CD022E8}" presName="spacer" presStyleCnt="0"/>
      <dgm:spPr/>
    </dgm:pt>
    <dgm:pt modelId="{03DA38A2-C75C-409B-9D1B-32CF04DC6E0F}" type="pres">
      <dgm:prSet presAssocID="{40051025-0E82-4846-BEE5-A872ADD92C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221CC-28A1-4B98-8E13-E0150D7A9447}" type="pres">
      <dgm:prSet presAssocID="{FE98DFE7-A8F7-4C2A-B7CB-4C3070362739}" presName="spacer" presStyleCnt="0"/>
      <dgm:spPr/>
    </dgm:pt>
    <dgm:pt modelId="{E6E21031-A821-45B9-944C-8CAE96B7121D}" type="pres">
      <dgm:prSet presAssocID="{8891F36C-2BA7-4935-AC22-7B086A959E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06A0B-8150-48D1-BD68-5F5DA651F1A3}" srcId="{4A30E434-7E0F-4AB0-8B4C-FB329CDBB4B1}" destId="{107B24EB-B7E4-47C4-8477-B813B2027FFB}" srcOrd="0" destOrd="0" parTransId="{D767540F-A063-44BE-A611-84144931DB85}" sibTransId="{A8901397-566D-441A-8D44-3F936CD022E8}"/>
    <dgm:cxn modelId="{A3EB372F-7DC8-45F1-B309-CCA149EB8515}" srcId="{4A30E434-7E0F-4AB0-8B4C-FB329CDBB4B1}" destId="{8891F36C-2BA7-4935-AC22-7B086A959EA1}" srcOrd="2" destOrd="0" parTransId="{05BC7EB6-6C90-4E9E-AD5A-06D529460D83}" sibTransId="{D2BC3037-B34A-4B99-A910-DC8AAA67DCB7}"/>
    <dgm:cxn modelId="{CFAB4346-39CB-4BE5-A1DC-C3F1CA58B540}" type="presOf" srcId="{4A30E434-7E0F-4AB0-8B4C-FB329CDBB4B1}" destId="{ED6F73EC-FC27-410D-8463-B7652CFFF813}" srcOrd="0" destOrd="0" presId="urn:microsoft.com/office/officeart/2005/8/layout/vList2"/>
    <dgm:cxn modelId="{D1D7250B-05FB-44B6-B5C3-5554B779AEA3}" type="presOf" srcId="{107B24EB-B7E4-47C4-8477-B813B2027FFB}" destId="{86C3EF63-C75F-4620-9488-D11D899AC49B}" srcOrd="0" destOrd="0" presId="urn:microsoft.com/office/officeart/2005/8/layout/vList2"/>
    <dgm:cxn modelId="{3DA4C8B6-60FF-4DF8-A096-54787B991494}" type="presOf" srcId="{40051025-0E82-4846-BEE5-A872ADD92CA8}" destId="{03DA38A2-C75C-409B-9D1B-32CF04DC6E0F}" srcOrd="0" destOrd="0" presId="urn:microsoft.com/office/officeart/2005/8/layout/vList2"/>
    <dgm:cxn modelId="{23BC149A-99D5-4BA3-B1C6-F38DF71EFD77}" type="presOf" srcId="{8891F36C-2BA7-4935-AC22-7B086A959EA1}" destId="{E6E21031-A821-45B9-944C-8CAE96B7121D}" srcOrd="0" destOrd="0" presId="urn:microsoft.com/office/officeart/2005/8/layout/vList2"/>
    <dgm:cxn modelId="{5984EC74-55CA-48BD-94A9-2374C9843661}" srcId="{4A30E434-7E0F-4AB0-8B4C-FB329CDBB4B1}" destId="{40051025-0E82-4846-BEE5-A872ADD92CA8}" srcOrd="1" destOrd="0" parTransId="{A0848598-AA8E-4D20-BBBE-8B17E24404FB}" sibTransId="{FE98DFE7-A8F7-4C2A-B7CB-4C3070362739}"/>
    <dgm:cxn modelId="{B52CCE09-00F7-448E-8D0C-D135C7C2CF71}" type="presParOf" srcId="{ED6F73EC-FC27-410D-8463-B7652CFFF813}" destId="{86C3EF63-C75F-4620-9488-D11D899AC49B}" srcOrd="0" destOrd="0" presId="urn:microsoft.com/office/officeart/2005/8/layout/vList2"/>
    <dgm:cxn modelId="{357B5C44-876C-458F-9C84-5F56D34B731C}" type="presParOf" srcId="{ED6F73EC-FC27-410D-8463-B7652CFFF813}" destId="{EC81003F-F9B5-4519-8D71-4C5CD1339FC9}" srcOrd="1" destOrd="0" presId="urn:microsoft.com/office/officeart/2005/8/layout/vList2"/>
    <dgm:cxn modelId="{D828FD64-93C9-45C3-93EE-B9E8AD12731C}" type="presParOf" srcId="{ED6F73EC-FC27-410D-8463-B7652CFFF813}" destId="{03DA38A2-C75C-409B-9D1B-32CF04DC6E0F}" srcOrd="2" destOrd="0" presId="urn:microsoft.com/office/officeart/2005/8/layout/vList2"/>
    <dgm:cxn modelId="{CD4C0B26-B2D5-42A8-A486-23969480FB79}" type="presParOf" srcId="{ED6F73EC-FC27-410D-8463-B7652CFFF813}" destId="{BBE221CC-28A1-4B98-8E13-E0150D7A9447}" srcOrd="3" destOrd="0" presId="urn:microsoft.com/office/officeart/2005/8/layout/vList2"/>
    <dgm:cxn modelId="{E23AA921-AE67-4881-99C7-5B3196DF60EF}" type="presParOf" srcId="{ED6F73EC-FC27-410D-8463-B7652CFFF813}" destId="{E6E21031-A821-45B9-944C-8CAE96B7121D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245848-0FB8-4197-AA4A-E263872C4CEC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CE70B6-04C7-410E-BA61-7627DBD8F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0.wav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6.wav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7.wav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I.C.C.-findings and decision correct?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Jayadevan</a:t>
            </a:r>
            <a:endParaRPr lang="en-US" dirty="0" smtClean="0"/>
          </a:p>
          <a:p>
            <a:r>
              <a:rPr lang="en-US" dirty="0" smtClean="0"/>
              <a:t>(The one who developed the VJD system)</a:t>
            </a:r>
            <a:endParaRPr lang="en-US" dirty="0"/>
          </a:p>
        </p:txBody>
      </p:sp>
      <p:pic>
        <p:nvPicPr>
          <p:cNvPr id="5" name="Sound-1">
            <a:hlinkClick r:id="" action="ppaction://media"/>
          </p:cNvPr>
          <p:cNvPicPr>
            <a:picLocks noRot="1" noChangeAspect="1"/>
          </p:cNvPicPr>
          <p:nvPr>
            <a:wavAudioFile r:embed="rId1" name="Sound-1"/>
          </p:nvPr>
        </p:nvPicPr>
        <p:blipFill>
          <a:blip r:embed="rId3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Even with this short presentation it is substantiated here that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648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ound-10">
            <a:hlinkClick r:id="" action="ppaction://media"/>
          </p:cNvPr>
          <p:cNvPicPr>
            <a:picLocks noRot="1" noChangeAspect="1"/>
          </p:cNvPicPr>
          <p:nvPr>
            <a:wavAudioFile r:embed="rId1" name="Sound-10"/>
          </p:nvPr>
        </p:nvPicPr>
        <p:blipFill>
          <a:blip r:embed="rId7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10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resaons</a:t>
            </a:r>
            <a:r>
              <a:rPr lang="en-US" sz="2400" dirty="0" smtClean="0"/>
              <a:t> mentioned in the press release to retain D/L system.</a:t>
            </a:r>
            <a:endParaRPr lang="en-US" sz="2400" dirty="0"/>
          </a:p>
        </p:txBody>
      </p:sp>
      <p:pic>
        <p:nvPicPr>
          <p:cNvPr id="5" name="Sound-2">
            <a:hlinkClick r:id="" action="ppaction://media"/>
          </p:cNvPr>
          <p:cNvPicPr>
            <a:picLocks noRot="1" noChangeAspect="1"/>
          </p:cNvPicPr>
          <p:nvPr>
            <a:wavAudioFile r:embed="rId1" name="Sound-2"/>
          </p:nvPr>
        </p:nvPicPr>
        <p:blipFill>
          <a:blip r:embed="rId7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2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Are there no evidences of significant flaws in 	D/L system?  Let us check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Sound-3">
            <a:hlinkClick r:id="" action="ppaction://media"/>
          </p:cNvPr>
          <p:cNvPicPr>
            <a:picLocks noRot="1" noChangeAspect="1"/>
          </p:cNvPicPr>
          <p:nvPr>
            <a:wavAudioFile r:embed="rId1" name="Sound-3"/>
          </p:nvPr>
        </p:nvPicPr>
        <p:blipFill>
          <a:blip r:embed="rId7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3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818850"/>
          <a:ext cx="8382000" cy="528896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90800"/>
                <a:gridCol w="1371600"/>
                <a:gridCol w="1524000"/>
                <a:gridCol w="1447800"/>
                <a:gridCol w="1447800"/>
              </a:tblGrid>
              <a:tr h="109728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Situation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D/L target for team-2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50 over projected score of team-1, D/L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VJD-target </a:t>
                      </a:r>
                      <a:endParaRPr lang="en-IN" sz="1600" dirty="0" smtClean="0"/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 smtClean="0"/>
                        <a:t>for </a:t>
                      </a:r>
                      <a:r>
                        <a:rPr lang="en-IN" sz="1600" dirty="0"/>
                        <a:t>team-2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50 over projected score of </a:t>
                      </a:r>
                      <a:r>
                        <a:rPr lang="en-IN" sz="1600" dirty="0" smtClean="0"/>
                        <a:t>team-1,  </a:t>
                      </a:r>
                      <a:r>
                        <a:rPr lang="en-IN" sz="1600" dirty="0"/>
                        <a:t>VJD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38274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Team-1, 50/0 when match interrupted after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. Team-2 get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140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231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113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 smtClean="0"/>
                        <a:t>191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38274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Team-1, 50/1 when match interrupted after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. Team-2 get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115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188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108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 smtClean="0"/>
                        <a:t>181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38274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Team-1, 50/2 when match interrupted after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. Team-2 get 20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95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156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103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 smtClean="0"/>
                        <a:t>172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4664" y="133290"/>
          <a:ext cx="827213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457201"/>
          <a:ext cx="8153400" cy="34884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19600"/>
                <a:gridCol w="1828800"/>
                <a:gridCol w="1905000"/>
              </a:tblGrid>
              <a:tr h="42496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Situation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D/L target for </a:t>
                      </a:r>
                      <a:endParaRPr lang="en-IN" sz="1400" dirty="0" smtClean="0"/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 smtClean="0"/>
                        <a:t>team-2</a:t>
                      </a:r>
                      <a:r>
                        <a:rPr lang="en-IN" sz="1400" dirty="0"/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VJD-target for </a:t>
                      </a:r>
                      <a:endParaRPr lang="en-IN" sz="1400" dirty="0" smtClean="0"/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 smtClean="0"/>
                        <a:t>team-2</a:t>
                      </a:r>
                      <a:r>
                        <a:rPr lang="en-IN" sz="1400" dirty="0"/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5054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Team-1 100/0 when match interrupted after 20 </a:t>
                      </a:r>
                      <a:r>
                        <a:rPr lang="en-IN" sz="1400" dirty="0" err="1"/>
                        <a:t>overs</a:t>
                      </a:r>
                      <a:r>
                        <a:rPr lang="en-IN" sz="1400" dirty="0"/>
                        <a:t>. Team-2 get 20 </a:t>
                      </a:r>
                      <a:r>
                        <a:rPr lang="en-IN" sz="1400" dirty="0" err="1"/>
                        <a:t>overs</a:t>
                      </a:r>
                      <a:r>
                        <a:rPr lang="en-IN" sz="1400" dirty="0"/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179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170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5054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/>
                        <a:t>Team-1 100/1 when match interrupted after 20 overs. Team-2 get 20 overs 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172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164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50545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Team-1 100/2 when match interrupted after 20 </a:t>
                      </a:r>
                      <a:r>
                        <a:rPr lang="en-IN" sz="1400" dirty="0" err="1"/>
                        <a:t>overs</a:t>
                      </a:r>
                      <a:r>
                        <a:rPr lang="en-IN" sz="1400" dirty="0"/>
                        <a:t>. Team-2 get 20 </a:t>
                      </a:r>
                      <a:r>
                        <a:rPr lang="en-IN" sz="1400" dirty="0" err="1"/>
                        <a:t>overs</a:t>
                      </a:r>
                      <a:r>
                        <a:rPr lang="en-IN" sz="1400" dirty="0"/>
                        <a:t> 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163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/>
                        <a:t>158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599" y="4191000"/>
          <a:ext cx="8001001" cy="2286001"/>
        </p:xfrm>
        <a:graphic>
          <a:graphicData uri="http://schemas.openxmlformats.org/drawingml/2006/table">
            <a:tbl>
              <a:tblPr/>
              <a:tblGrid>
                <a:gridCol w="4709886"/>
                <a:gridCol w="1660072"/>
                <a:gridCol w="1631043"/>
              </a:tblGrid>
              <a:tr h="770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Difference in targets </a:t>
                      </a: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of team-2 for </a:t>
                      </a: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team-1’s score of 100 and  team-1’s score of 50 for loss of wickets 0,1 and 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D/L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VJD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For zero loss of  wickets        T(100/0)-T(50/0)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39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  (179-140)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 (170-113)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05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For the loss of 1 wicket          T(100/1)-T(50/1)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 (172-115)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 (164-108)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For the loss of 2 wickets        T(100/2)-T(50/2)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   (163-95)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55 </a:t>
                      </a:r>
                      <a:r>
                        <a:rPr lang="en-US" sz="1400" b="0" dirty="0" smtClean="0">
                          <a:latin typeface="+mj-lt"/>
                          <a:ea typeface="Calibri"/>
                          <a:cs typeface="Times New Roman"/>
                        </a:rPr>
                        <a:t> (158-103)</a:t>
                      </a:r>
                      <a:endParaRPr lang="en-US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ound-5">
            <a:hlinkClick r:id="" action="ppaction://media"/>
          </p:cNvPr>
          <p:cNvPicPr>
            <a:picLocks noRot="1" noChangeAspect="1"/>
          </p:cNvPicPr>
          <p:nvPr>
            <a:wavAudioFile r:embed="rId1" name="Sound-5"/>
          </p:nvPr>
        </p:nvPicPr>
        <p:blipFill>
          <a:blip r:embed="rId3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5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examples for the statistical flow in D/L system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ound-6">
            <a:hlinkClick r:id="" action="ppaction://media"/>
          </p:cNvPr>
          <p:cNvPicPr>
            <a:picLocks noRot="1" noChangeAspect="1"/>
          </p:cNvPicPr>
          <p:nvPr>
            <a:wavAudioFile r:embed="rId1" name="Sound-6"/>
          </p:nvPr>
        </p:nvPicPr>
        <p:blipFill>
          <a:blip r:embed="rId7"/>
          <a:stretch>
            <a:fillRect/>
          </a:stretch>
        </p:blipFill>
        <p:spPr>
          <a:xfrm>
            <a:off x="381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6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338316"/>
          <a:ext cx="8305800" cy="12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1981200"/>
          <a:ext cx="8305800" cy="35814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21489"/>
                <a:gridCol w="698159"/>
                <a:gridCol w="698159"/>
                <a:gridCol w="698159"/>
                <a:gridCol w="698159"/>
                <a:gridCol w="698159"/>
                <a:gridCol w="698159"/>
                <a:gridCol w="698159"/>
                <a:gridCol w="699066"/>
                <a:gridCol w="699066"/>
                <a:gridCol w="699066"/>
              </a:tblGrid>
              <a:tr h="2851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Team-1’s Score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D/L Par scores at five </a:t>
                      </a:r>
                      <a:r>
                        <a:rPr lang="en-IN" sz="1400" dirty="0" err="1"/>
                        <a:t>overs</a:t>
                      </a:r>
                      <a:r>
                        <a:rPr lang="en-IN" sz="1400" dirty="0"/>
                        <a:t> corresponding to wickets 0-9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1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8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9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200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46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49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59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67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78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95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119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150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181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220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55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58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81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/>
                        <a:t>97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121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156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195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240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58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67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81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/>
                        <a:t>96</a:t>
                      </a:r>
                      <a:endParaRPr lang="en-US" sz="14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119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157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206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260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65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67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74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82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94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115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154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/>
                        <a:t>212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280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71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73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77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82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92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/>
                        <a:t>111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147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/>
                        <a:t>213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ound-7">
            <a:hlinkClick r:id="" action="ppaction://media"/>
          </p:cNvPr>
          <p:cNvPicPr>
            <a:picLocks noRot="1" noChangeAspect="1"/>
          </p:cNvPicPr>
          <p:nvPr>
            <a:wavAudioFile r:embed="rId1" name="Sound-7"/>
          </p:nvPr>
        </p:nvPicPr>
        <p:blipFill>
          <a:blip r:embed="rId7"/>
          <a:stretch>
            <a:fillRect/>
          </a:stretch>
        </p:blipFill>
        <p:spPr>
          <a:xfrm>
            <a:off x="457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7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3" y="914399"/>
          <a:ext cx="7772397" cy="3428130"/>
        </p:xfrm>
        <a:graphic>
          <a:graphicData uri="http://schemas.openxmlformats.org/drawingml/2006/table">
            <a:tbl>
              <a:tblPr/>
              <a:tblGrid>
                <a:gridCol w="1279167"/>
                <a:gridCol w="649323"/>
                <a:gridCol w="649323"/>
                <a:gridCol w="649323"/>
                <a:gridCol w="649323"/>
                <a:gridCol w="649323"/>
                <a:gridCol w="649323"/>
                <a:gridCol w="649323"/>
                <a:gridCol w="649323"/>
                <a:gridCol w="649323"/>
                <a:gridCol w="649323"/>
              </a:tblGrid>
              <a:tr h="4898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+mj-lt"/>
                          <a:ea typeface="Times New Roman"/>
                          <a:cs typeface="Times New Roman"/>
                        </a:rPr>
                        <a:t>Overs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completed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Wickets down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6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98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99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j-lt"/>
                          <a:ea typeface="Times New Roman"/>
                          <a:cs typeface="Times New Roman"/>
                        </a:rPr>
                        <a:t>121</a:t>
                      </a:r>
                      <a:endParaRPr lang="en-US" sz="16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6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129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133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j-lt"/>
                          <a:ea typeface="Times New Roman"/>
                          <a:cs typeface="Times New Roman"/>
                        </a:rPr>
                        <a:t>139</a:t>
                      </a:r>
                      <a:endParaRPr lang="en-US" sz="16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151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172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211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6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149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149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154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159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166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212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27841"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6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188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j-lt"/>
                          <a:ea typeface="Times New Roman"/>
                          <a:cs typeface="Times New Roman"/>
                        </a:rPr>
                        <a:t>189</a:t>
                      </a:r>
                      <a:endParaRPr lang="en-US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+mj-lt"/>
                          <a:ea typeface="Times New Roman"/>
                          <a:cs typeface="Times New Roman"/>
                        </a:rPr>
                        <a:t>190</a:t>
                      </a:r>
                      <a:endParaRPr lang="en-US" sz="16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16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218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28601"/>
          <a:ext cx="7848599" cy="533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48599"/>
              </a:tblGrid>
              <a:tr h="533400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Par score table for a T20 match where Team-1 make 250 runs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4626864"/>
          <a:ext cx="7848600" cy="10881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48600"/>
              </a:tblGrid>
              <a:tr h="1088136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113/5 in 8 </a:t>
                      </a:r>
                      <a:r>
                        <a:rPr lang="en-US" sz="1800" dirty="0" err="1"/>
                        <a:t>overs</a:t>
                      </a:r>
                      <a:r>
                        <a:rPr lang="en-US" sz="1800" dirty="0"/>
                        <a:t> is a winning score. In 15 </a:t>
                      </a:r>
                      <a:r>
                        <a:rPr lang="en-US" sz="1800" dirty="0" err="1"/>
                        <a:t>overs</a:t>
                      </a:r>
                      <a:r>
                        <a:rPr lang="en-US" sz="1800" dirty="0"/>
                        <a:t>, 202/8 is a winning score.  Par-score for 5 </a:t>
                      </a:r>
                      <a:r>
                        <a:rPr lang="en-US" sz="1800" dirty="0" err="1"/>
                        <a:t>overs</a:t>
                      </a:r>
                      <a:r>
                        <a:rPr lang="en-US" sz="1800" dirty="0"/>
                        <a:t> and 6 wickets is 95.  Same is the par-score for a score of 200 (instead of 250).  After 12 </a:t>
                      </a:r>
                      <a:r>
                        <a:rPr lang="en-US" sz="1800" dirty="0" err="1"/>
                        <a:t>overs</a:t>
                      </a:r>
                      <a:r>
                        <a:rPr lang="en-US" sz="1800" u="sng" dirty="0"/>
                        <a:t> </a:t>
                      </a:r>
                      <a:r>
                        <a:rPr lang="en-US" sz="1800" dirty="0"/>
                        <a:t>148/0, 159/6 and 166/7 are equivalent scores!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39" marR="68239" marT="0" marB="0"/>
                </a:tc>
              </a:tr>
            </a:tbl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ound-8">
            <a:hlinkClick r:id="" action="ppaction://media"/>
          </p:cNvPr>
          <p:cNvPicPr>
            <a:picLocks noRot="1" noChangeAspect="1"/>
          </p:cNvPicPr>
          <p:nvPr>
            <a:wavAudioFile r:embed="rId1" name="Sound-8"/>
          </p:nvPr>
        </p:nvPicPr>
        <p:blipFill>
          <a:blip r:embed="rId3"/>
          <a:stretch>
            <a:fillRect/>
          </a:stretch>
        </p:blipFill>
        <p:spPr>
          <a:xfrm>
            <a:off x="381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8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014396"/>
          <a:ext cx="7924800" cy="34718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33400"/>
                <a:gridCol w="5638800"/>
                <a:gridCol w="914400"/>
                <a:gridCol w="838200"/>
              </a:tblGrid>
              <a:tr h="15526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 err="1" smtClean="0"/>
                        <a:t>Sl.no</a:t>
                      </a:r>
                      <a:r>
                        <a:rPr lang="en-IN" sz="1600" dirty="0"/>
                        <a:t>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Situation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D/L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VJD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  <a:tr h="102278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England 176/5 after 36, 5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 when match rescheduled to 46.  Then after 37,5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 when England were 181/5 again rescheduled to 40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. England make 193/6 in 40. Target for NZ in 40.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226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  <a:tr h="44444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SA 226/3 in 42. Four overs lost 250 in 46,  Target for India in 46 overs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  <a:tr h="29985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India 226/8 in 47, 1 overs.  Target for Pakistan in 33.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202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187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  <a:tr h="29985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New Zealand 212/5 in 44, 2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, Target for W.I. in 33 </a:t>
                      </a:r>
                      <a:r>
                        <a:rPr lang="en-IN" sz="1600" dirty="0" err="1"/>
                        <a:t>overs</a:t>
                      </a:r>
                      <a:r>
                        <a:rPr lang="en-IN" sz="1600" dirty="0"/>
                        <a:t>. 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201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  <a:tr h="87820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Australia 96/1 in 19 when the interruption occurred.  Rescheduled to 29. Australia makes 183 in 29.  Target for South Africa in 29 (debut of Wincoda 3.0) 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/>
                        <a:t>223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600" dirty="0"/>
                        <a:t>209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" marR="5178" marT="5178" marB="5178"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28601"/>
          <a:ext cx="7848599" cy="6659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48599"/>
              </a:tblGrid>
              <a:tr h="533400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not there any clear advantage by using VJD system?</a:t>
                      </a:r>
                    </a:p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Here are some solid examples from real match situations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1" y="4800600"/>
          <a:ext cx="7848599" cy="15773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48599"/>
              </a:tblGrid>
              <a:tr h="533400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     D/L results were very severely criticized in cases #1,#2 and# 4.  It was another system which was in use while #3 was played.  In #5, D/L just escaped because,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SA did not put any fight back.  When Australia got most of the power play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overs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and the final 10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overs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, it makes no sense to give such a huge increase in target.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Sound-9">
            <a:hlinkClick r:id="" action="ppaction://media"/>
          </p:cNvPr>
          <p:cNvPicPr>
            <a:picLocks noRot="1" noChangeAspect="1"/>
          </p:cNvPicPr>
          <p:nvPr>
            <a:wavAudioFile r:embed="rId1" name="Sound-9"/>
          </p:nvPr>
        </p:nvPicPr>
        <p:blipFill>
          <a:blip r:embed="rId3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Sound-9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955</Words>
  <Application>Microsoft Office PowerPoint</Application>
  <PresentationFormat>On-screen Show (4:3)</PresentationFormat>
  <Paragraphs>235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Trek</vt:lpstr>
      <vt:lpstr>Module</vt:lpstr>
      <vt:lpstr>Concourse</vt:lpstr>
      <vt:lpstr>Oriel</vt:lpstr>
      <vt:lpstr>Are the I.C.C.-findings and decision correct?</vt:lpstr>
      <vt:lpstr>The resaons mentioned in the press release to retain D/L system.</vt:lpstr>
      <vt:lpstr> Are there no evidences of significant flaws in  D/L system?  Let us check </vt:lpstr>
      <vt:lpstr>Slide 4</vt:lpstr>
      <vt:lpstr>Slide 5</vt:lpstr>
      <vt:lpstr>More examples for the statistical flow in D/L system</vt:lpstr>
      <vt:lpstr>Slide 7</vt:lpstr>
      <vt:lpstr>Slide 8</vt:lpstr>
      <vt:lpstr>Slide 9</vt:lpstr>
      <vt:lpstr>Conclusions Even with this short presentation it is substantiated here that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I.C.C decision and findings correct?</dc:title>
  <dc:creator>Owner</dc:creator>
  <cp:lastModifiedBy>Owner</cp:lastModifiedBy>
  <cp:revision>60</cp:revision>
  <dcterms:created xsi:type="dcterms:W3CDTF">2012-06-10T02:06:25Z</dcterms:created>
  <dcterms:modified xsi:type="dcterms:W3CDTF">2012-07-03T17:02:23Z</dcterms:modified>
</cp:coreProperties>
</file>